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352" r:id="rId2"/>
    <p:sldId id="814" r:id="rId3"/>
    <p:sldId id="811" r:id="rId4"/>
    <p:sldId id="813" r:id="rId5"/>
    <p:sldId id="815" r:id="rId6"/>
    <p:sldId id="816" r:id="rId7"/>
    <p:sldId id="817" r:id="rId8"/>
  </p:sldIdLst>
  <p:sldSz cx="10440988" cy="5883275"/>
  <p:notesSz cx="6858000" cy="9945688"/>
  <p:embeddedFontLst>
    <p:embeddedFont>
      <p:font typeface="맑은 고딕" panose="020B0503020000020004" pitchFamily="50" charset="-127"/>
      <p:regular r:id="rId10"/>
      <p:bold r:id="rId11"/>
    </p:embeddedFont>
  </p:embeddedFontLst>
  <p:defaultTextStyle>
    <a:defPPr>
      <a:defRPr lang="ko-KR"/>
    </a:defPPr>
    <a:lvl1pPr marL="0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2284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4570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6854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9139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11423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33709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5993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8277" algn="l" defTabSz="1044570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53" userDrawn="1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경택 최" initials="경최" lastIdx="1" clrIdx="0">
    <p:extLst>
      <p:ext uri="{19B8F6BF-5375-455C-9EA6-DF929625EA0E}">
        <p15:presenceInfo xmlns:p15="http://schemas.microsoft.com/office/powerpoint/2012/main" userId="7990be4792456d2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0037"/>
    <a:srgbClr val="F7F8F9"/>
    <a:srgbClr val="FFE1E8"/>
    <a:srgbClr val="8DA8BE"/>
    <a:srgbClr val="616161"/>
    <a:srgbClr val="161429"/>
    <a:srgbClr val="333334"/>
    <a:srgbClr val="353535"/>
    <a:srgbClr val="007DC1"/>
    <a:srgbClr val="7BC0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7" autoAdjust="0"/>
    <p:restoredTop sz="94660" autoAdjust="0"/>
  </p:normalViewPr>
  <p:slideViewPr>
    <p:cSldViewPr>
      <p:cViewPr varScale="1">
        <p:scale>
          <a:sx n="129" d="100"/>
          <a:sy n="129" d="100"/>
        </p:scale>
        <p:origin x="624" y="126"/>
      </p:cViewPr>
      <p:guideLst>
        <p:guide orient="horz" pos="1853"/>
        <p:guide pos="32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400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018D2-B8C4-4A51-AD92-F9FB484BCD11}" type="datetimeFigureOut">
              <a:rPr lang="ko-KR" altLang="en-US" smtClean="0"/>
              <a:t>2025-09-17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6125"/>
            <a:ext cx="66167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13602A-61E1-4FA6-9D12-273DB3CB83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6091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D906E-8275-4688-87FD-ACF38E0C9730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7004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812782" y="5452925"/>
            <a:ext cx="2436231" cy="313230"/>
          </a:xfrm>
        </p:spPr>
        <p:txBody>
          <a:bodyPr/>
          <a:lstStyle/>
          <a:p>
            <a:fld id="{8CCD47BD-1FF5-41BB-A145-438193F05F0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5681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83075" y="1827628"/>
            <a:ext cx="8874841" cy="126109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66149" y="3333857"/>
            <a:ext cx="7308692" cy="15035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6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3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5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8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E69E3-97FF-492A-AC15-99155FC7D2C0}" type="datetimeFigureOut">
              <a:rPr lang="ko-KR" altLang="en-US" smtClean="0"/>
              <a:t>2025-09-17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D47BD-1FF5-41BB-A145-438193F05F0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947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10C4D394-83CA-4A53-8FC4-A099F6DDEDD0}"/>
              </a:ext>
            </a:extLst>
          </p:cNvPr>
          <p:cNvSpPr/>
          <p:nvPr userDrawn="1"/>
        </p:nvSpPr>
        <p:spPr>
          <a:xfrm>
            <a:off x="0" y="0"/>
            <a:ext cx="2916238" cy="5883275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E69E3-97FF-492A-AC15-99155FC7D2C0}" type="datetimeFigureOut">
              <a:rPr lang="ko-KR" altLang="en-US" smtClean="0"/>
              <a:t>2025-09-17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D47BD-1FF5-41BB-A145-438193F05F0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0853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8960CAA3-DDAC-47D9-9406-05AF4149B07C}"/>
              </a:ext>
            </a:extLst>
          </p:cNvPr>
          <p:cNvSpPr/>
          <p:nvPr userDrawn="1"/>
        </p:nvSpPr>
        <p:spPr>
          <a:xfrm>
            <a:off x="0" y="1790700"/>
            <a:ext cx="10440988" cy="4092575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E69E3-97FF-492A-AC15-99155FC7D2C0}" type="datetimeFigureOut">
              <a:rPr lang="ko-KR" altLang="en-US" smtClean="0"/>
              <a:t>2025-09-17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D47BD-1FF5-41BB-A145-438193F05F0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72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241AB2CB-5EF7-4DF4-A516-2F8488A42A87}"/>
              </a:ext>
            </a:extLst>
          </p:cNvPr>
          <p:cNvSpPr/>
          <p:nvPr userDrawn="1"/>
        </p:nvSpPr>
        <p:spPr>
          <a:xfrm>
            <a:off x="0" y="0"/>
            <a:ext cx="10440988" cy="5883275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8586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22050" y="235606"/>
            <a:ext cx="9396889" cy="980546"/>
          </a:xfrm>
          <a:prstGeom prst="rect">
            <a:avLst/>
          </a:prstGeom>
        </p:spPr>
        <p:txBody>
          <a:bodyPr vert="horz" lIns="104456" tIns="52229" rIns="104456" bIns="5222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22050" y="1372767"/>
            <a:ext cx="9396889" cy="3882688"/>
          </a:xfrm>
          <a:prstGeom prst="rect">
            <a:avLst/>
          </a:prstGeom>
        </p:spPr>
        <p:txBody>
          <a:bodyPr vert="horz" lIns="104456" tIns="52229" rIns="104456" bIns="52229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22049" y="5452925"/>
            <a:ext cx="2436231" cy="313230"/>
          </a:xfrm>
          <a:prstGeom prst="rect">
            <a:avLst/>
          </a:prstGeom>
        </p:spPr>
        <p:txBody>
          <a:bodyPr vert="horz" lIns="104456" tIns="52229" rIns="104456" bIns="52229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E69E3-97FF-492A-AC15-99155FC7D2C0}" type="datetimeFigureOut">
              <a:rPr lang="ko-KR" altLang="en-US" smtClean="0"/>
              <a:t>2025-09-17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567337" y="5452925"/>
            <a:ext cx="3306314" cy="313230"/>
          </a:xfrm>
          <a:prstGeom prst="rect">
            <a:avLst/>
          </a:prstGeom>
        </p:spPr>
        <p:txBody>
          <a:bodyPr vert="horz" lIns="104456" tIns="52229" rIns="104456" bIns="52229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482709" y="5452925"/>
            <a:ext cx="2436231" cy="313230"/>
          </a:xfrm>
          <a:prstGeom prst="rect">
            <a:avLst/>
          </a:prstGeom>
        </p:spPr>
        <p:txBody>
          <a:bodyPr vert="horz" lIns="104456" tIns="52229" rIns="104456" bIns="52229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D47BD-1FF5-41BB-A145-438193F05F0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3932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4" r:id="rId3"/>
    <p:sldLayoutId id="2147483655" r:id="rId4"/>
    <p:sldLayoutId id="2147483661" r:id="rId5"/>
  </p:sldLayoutIdLst>
  <p:txStyles>
    <p:titleStyle>
      <a:lvl1pPr algn="ctr" defTabSz="1044570" rtl="0" eaLnBrk="1" latinLnBrk="1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713" indent="-391713" algn="l" defTabSz="10445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8712" indent="-326428" algn="l" defTabSz="10445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711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7996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281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72566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94850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136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39420" indent="-261142" algn="l" defTabSz="10445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2284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570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6854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139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423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33709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5993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8277" algn="l" defTabSz="1044570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microx.co.k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chatgpt.com/canvas/shared/68c128a202e881918e0a1cbaa27d639b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0440988" cy="5883275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283" y="0"/>
            <a:ext cx="6383705" cy="588240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FAC00419-A135-4E4E-8E04-7419471AF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856" y="503804"/>
            <a:ext cx="6818862" cy="99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456" tIns="52229" rIns="104456" bIns="52229">
            <a:spAutoFit/>
          </a:bodyPr>
          <a:lstStyle/>
          <a:p>
            <a:pPr latinLnBrk="0">
              <a:lnSpc>
                <a:spcPts val="36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㈜</a:t>
            </a:r>
            <a:r>
              <a:rPr lang="ko-KR" altLang="en-US" sz="2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디에이치지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ts val="36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구축 제안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0A793D1-7EE8-4239-82AB-F650CDBCB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12" y="5484303"/>
            <a:ext cx="4033799" cy="24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62" tIns="60882" rIns="121762" bIns="60882">
            <a:spAutoFit/>
          </a:bodyPr>
          <a:lstStyle/>
          <a:p>
            <a:pPr latinLnBrk="0"/>
            <a:r>
              <a:rPr lang="en-US" altLang="ko-KR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 err="1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엠엑스</a:t>
            </a:r>
            <a:r>
              <a:rPr lang="ko-KR" altLang="en-US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|   </a:t>
            </a:r>
            <a:r>
              <a:rPr lang="en-US" altLang="ko-KR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http://www.microx.co.kr</a:t>
            </a:r>
            <a:r>
              <a:rPr lang="en-US" altLang="ko-KR" sz="800" dirty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|   mxweb3645@nate.com   |   1544-3645</a:t>
            </a:r>
            <a:endParaRPr lang="ko-KR" altLang="en-US" sz="800" dirty="0">
              <a:solidFill>
                <a:schemeClr val="bg1">
                  <a:lumMod val="8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7760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E2F656A-2B6F-0B06-0C38-C020FCA20D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912025"/>
              </p:ext>
            </p:extLst>
          </p:nvPr>
        </p:nvGraphicFramePr>
        <p:xfrm>
          <a:off x="828006" y="1213445"/>
          <a:ext cx="8856984" cy="4062925"/>
        </p:xfrm>
        <a:graphic>
          <a:graphicData uri="http://schemas.openxmlformats.org/drawingml/2006/table">
            <a:tbl>
              <a:tblPr/>
              <a:tblGrid>
                <a:gridCol w="2381710">
                  <a:extLst>
                    <a:ext uri="{9D8B030D-6E8A-4147-A177-3AD203B41FA5}">
                      <a16:colId xmlns:a16="http://schemas.microsoft.com/office/drawing/2014/main" val="2145607883"/>
                    </a:ext>
                  </a:extLst>
                </a:gridCol>
                <a:gridCol w="3522946">
                  <a:extLst>
                    <a:ext uri="{9D8B030D-6E8A-4147-A177-3AD203B41FA5}">
                      <a16:colId xmlns:a16="http://schemas.microsoft.com/office/drawing/2014/main" val="1717435648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149684226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추진전략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주요 실행 내용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핵심 키워드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280476"/>
                  </a:ext>
                </a:extLst>
              </a:tr>
              <a:tr h="7405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브랜드 스토리 강화 </a:t>
                      </a:r>
                      <a:r>
                        <a:rPr lang="en-US" altLang="ko-KR" sz="900" b="1" dirty="0"/>
                        <a:t>(Storytelling UX)</a:t>
                      </a:r>
                      <a:endParaRPr lang="ko-KR" altLang="en-US" sz="900" dirty="0"/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900" dirty="0"/>
                        <a:t>- </a:t>
                      </a:r>
                      <a:r>
                        <a:rPr lang="ko-KR" altLang="en-US" sz="900" dirty="0"/>
                        <a:t>단순 기업소개 → “</a:t>
                      </a:r>
                      <a:r>
                        <a:rPr lang="ko-KR" altLang="en-US" sz="900" dirty="0" err="1"/>
                        <a:t>미래차</a:t>
                      </a:r>
                      <a:r>
                        <a:rPr lang="ko-KR" altLang="en-US" sz="900" dirty="0"/>
                        <a:t> 핵심부품 선도기업” 메시지 전달</a:t>
                      </a:r>
                      <a:r>
                        <a:rPr lang="en-US" altLang="ko-KR" sz="900" dirty="0"/>
                        <a:t>- </a:t>
                      </a:r>
                      <a:r>
                        <a:rPr lang="ko-KR" altLang="en-US" sz="900" dirty="0"/>
                        <a:t>비전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연혁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글로벌 진출 현황을 스토리보드 방식 구성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dirty="0"/>
                        <a:t>Precision (</a:t>
                      </a:r>
                      <a:r>
                        <a:rPr lang="ko-KR" altLang="en-US" sz="900" dirty="0"/>
                        <a:t>정밀성</a:t>
                      </a:r>
                      <a:r>
                        <a:rPr lang="en-US" altLang="ko-KR" sz="900" dirty="0"/>
                        <a:t>), </a:t>
                      </a:r>
                      <a:r>
                        <a:rPr lang="en-US" sz="900" dirty="0"/>
                        <a:t>Future Mobility (</a:t>
                      </a:r>
                      <a:r>
                        <a:rPr lang="ko-KR" altLang="en-US" sz="900" dirty="0"/>
                        <a:t>미래 </a:t>
                      </a:r>
                      <a:r>
                        <a:rPr lang="ko-KR" altLang="en-US" sz="900" dirty="0" err="1"/>
                        <a:t>모빌리티</a:t>
                      </a:r>
                      <a:r>
                        <a:rPr lang="en-US" altLang="ko-KR" sz="900" dirty="0"/>
                        <a:t>)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7359017"/>
                  </a:ext>
                </a:extLst>
              </a:tr>
              <a:tr h="7405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기술 </a:t>
                      </a:r>
                      <a:r>
                        <a:rPr lang="en-US" altLang="ko-KR" sz="900" b="1" dirty="0"/>
                        <a:t>&amp; R&amp;D </a:t>
                      </a:r>
                      <a:r>
                        <a:rPr lang="ko-KR" altLang="en-US" sz="900" b="1" dirty="0"/>
                        <a:t>중심 구조</a:t>
                      </a:r>
                      <a:endParaRPr lang="ko-KR" altLang="en-US" sz="900" dirty="0"/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900"/>
                        <a:t>- ESG </a:t>
                      </a:r>
                      <a:r>
                        <a:rPr lang="ko-KR" altLang="en-US" sz="900"/>
                        <a:t>대신 </a:t>
                      </a:r>
                      <a:r>
                        <a:rPr lang="en-US" altLang="ko-KR" sz="900" b="1"/>
                        <a:t>R&amp;D </a:t>
                      </a:r>
                      <a:r>
                        <a:rPr lang="ko-KR" altLang="en-US" sz="900" b="1"/>
                        <a:t>메뉴 신설</a:t>
                      </a: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연구 성과와 미래 로드맵 강조</a:t>
                      </a: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특허</a:t>
                      </a:r>
                      <a:r>
                        <a:rPr lang="en-US" altLang="ko-KR" sz="900"/>
                        <a:t>·</a:t>
                      </a:r>
                      <a:r>
                        <a:rPr lang="ko-KR" altLang="en-US" sz="900"/>
                        <a:t>인증</a:t>
                      </a:r>
                      <a:r>
                        <a:rPr lang="en-US" altLang="ko-KR" sz="900"/>
                        <a:t>·</a:t>
                      </a:r>
                      <a:r>
                        <a:rPr lang="ko-KR" altLang="en-US" sz="900"/>
                        <a:t>스마트팩토리 성과를 수치</a:t>
                      </a:r>
                      <a:r>
                        <a:rPr lang="en-US" altLang="ko-KR" sz="900"/>
                        <a:t>+</a:t>
                      </a:r>
                      <a:r>
                        <a:rPr lang="ko-KR" altLang="en-US" sz="900"/>
                        <a:t>비주얼로 표현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/>
                        <a:t>Innovation (</a:t>
                      </a:r>
                      <a:r>
                        <a:rPr lang="ko-KR" altLang="en-US" sz="900"/>
                        <a:t>혁신</a:t>
                      </a:r>
                      <a:r>
                        <a:rPr lang="en-US" altLang="ko-KR" sz="900"/>
                        <a:t>), </a:t>
                      </a:r>
                      <a:r>
                        <a:rPr lang="en-US" sz="900"/>
                        <a:t>Smart Manufacturing (</a:t>
                      </a:r>
                      <a:r>
                        <a:rPr lang="ko-KR" altLang="en-US" sz="900"/>
                        <a:t>스마트 제조</a:t>
                      </a:r>
                      <a:r>
                        <a:rPr lang="en-US" altLang="ko-KR" sz="900"/>
                        <a:t>)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6909690"/>
                  </a:ext>
                </a:extLst>
              </a:tr>
              <a:tr h="7405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제품 경쟁력 시각화</a:t>
                      </a:r>
                      <a:endParaRPr lang="ko-KR" altLang="en-US" sz="900" dirty="0"/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제품별 </a:t>
                      </a:r>
                      <a:r>
                        <a:rPr lang="en-US" altLang="ko-KR" sz="900"/>
                        <a:t>3D </a:t>
                      </a:r>
                      <a:r>
                        <a:rPr lang="ko-KR" altLang="en-US" sz="900"/>
                        <a:t>렌더링 및 실제 적용 사례 제공</a:t>
                      </a: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스펙 시트 다운로드 기능</a:t>
                      </a: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인터랙티브 체험형 제품 페이지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dirty="0"/>
                        <a:t>Precision (</a:t>
                      </a:r>
                      <a:r>
                        <a:rPr lang="ko-KR" altLang="en-US" sz="900" dirty="0"/>
                        <a:t>정밀성</a:t>
                      </a:r>
                      <a:r>
                        <a:rPr lang="en-US" altLang="ko-KR" sz="900" dirty="0"/>
                        <a:t>), </a:t>
                      </a:r>
                      <a:r>
                        <a:rPr lang="en-US" sz="900" dirty="0"/>
                        <a:t>Future Mobility (</a:t>
                      </a:r>
                      <a:r>
                        <a:rPr lang="ko-KR" altLang="en-US" sz="900" dirty="0" err="1"/>
                        <a:t>미래차</a:t>
                      </a:r>
                      <a:r>
                        <a:rPr lang="ko-KR" altLang="en-US" sz="900" dirty="0"/>
                        <a:t> 부품</a:t>
                      </a:r>
                      <a:r>
                        <a:rPr lang="en-US" altLang="ko-KR" sz="900" dirty="0"/>
                        <a:t>)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916139"/>
                  </a:ext>
                </a:extLst>
              </a:tr>
              <a:tr h="6004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글로벌 네트워크 신뢰 구축</a:t>
                      </a:r>
                      <a:endParaRPr lang="ko-KR" altLang="en-US" sz="900" dirty="0"/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현대</a:t>
                      </a:r>
                      <a:r>
                        <a:rPr lang="en-US" altLang="ko-KR" sz="900"/>
                        <a:t>·</a:t>
                      </a:r>
                      <a:r>
                        <a:rPr lang="ko-KR" altLang="en-US" sz="900"/>
                        <a:t>기아</a:t>
                      </a:r>
                      <a:r>
                        <a:rPr lang="en-US" altLang="ko-KR" sz="900"/>
                        <a:t>·BorgWarner </a:t>
                      </a:r>
                      <a:r>
                        <a:rPr lang="ko-KR" altLang="en-US" sz="900"/>
                        <a:t>등 파트너 로고 표시</a:t>
                      </a: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글로벌 협력사 네트워크 강조</a:t>
                      </a:r>
                      <a:r>
                        <a:rPr lang="en-US" altLang="ko-KR" sz="900"/>
                        <a:t>- </a:t>
                      </a:r>
                      <a:r>
                        <a:rPr lang="ko-KR" altLang="en-US" sz="900"/>
                        <a:t>영문 사이트 제공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/>
                        <a:t>Global Trust (</a:t>
                      </a:r>
                      <a:r>
                        <a:rPr lang="ko-KR" altLang="en-US" sz="900"/>
                        <a:t>글로벌 신뢰</a:t>
                      </a:r>
                      <a:r>
                        <a:rPr lang="en-US" altLang="ko-KR" sz="900"/>
                        <a:t>), </a:t>
                      </a:r>
                      <a:r>
                        <a:rPr lang="en-US" sz="900"/>
                        <a:t>Partnership (</a:t>
                      </a:r>
                      <a:r>
                        <a:rPr lang="ko-KR" altLang="en-US" sz="900"/>
                        <a:t>파트너십</a:t>
                      </a:r>
                      <a:r>
                        <a:rPr lang="en-US" altLang="ko-KR" sz="900"/>
                        <a:t>)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2365279"/>
                  </a:ext>
                </a:extLst>
              </a:tr>
              <a:tr h="88068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900" b="1" dirty="0"/>
                        <a:t>고객 중심 서비스</a:t>
                      </a:r>
                      <a:endParaRPr lang="ko-KR" altLang="en-US" sz="900" dirty="0"/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900" dirty="0"/>
                        <a:t>- </a:t>
                      </a:r>
                      <a:r>
                        <a:rPr lang="ko-KR" altLang="en-US" sz="900" dirty="0"/>
                        <a:t>간소화된 온라인 </a:t>
                      </a:r>
                      <a:r>
                        <a:rPr lang="ko-KR" altLang="en-US" sz="900" dirty="0" err="1"/>
                        <a:t>문의폼</a:t>
                      </a:r>
                      <a:r>
                        <a:rPr lang="en-US" altLang="ko-KR" sz="900" dirty="0"/>
                        <a:t>- </a:t>
                      </a:r>
                      <a:r>
                        <a:rPr lang="ko-KR" altLang="en-US" sz="900" dirty="0"/>
                        <a:t>다국어 지원</a:t>
                      </a:r>
                      <a:r>
                        <a:rPr lang="en-US" altLang="ko-KR" sz="900" dirty="0"/>
                        <a:t>(E/K) </a:t>
                      </a:r>
                      <a:r>
                        <a:rPr lang="ko-KR" altLang="en-US" sz="900" dirty="0"/>
                        <a:t>및 </a:t>
                      </a:r>
                      <a:r>
                        <a:rPr lang="en-US" altLang="ko-KR" sz="900" dirty="0"/>
                        <a:t>E-Catalog </a:t>
                      </a:r>
                      <a:r>
                        <a:rPr lang="ko-KR" altLang="en-US" sz="900" dirty="0"/>
                        <a:t>다운로드 센터 운영</a:t>
                      </a:r>
                      <a:r>
                        <a:rPr lang="en-US" altLang="ko-KR" sz="900" dirty="0"/>
                        <a:t>- </a:t>
                      </a:r>
                      <a:r>
                        <a:rPr lang="ko-KR" altLang="en-US" sz="900" dirty="0"/>
                        <a:t>뉴스</a:t>
                      </a:r>
                      <a:r>
                        <a:rPr lang="en-US" altLang="ko-KR" sz="900" dirty="0"/>
                        <a:t>/</a:t>
                      </a:r>
                      <a:r>
                        <a:rPr lang="ko-KR" altLang="en-US" sz="900" dirty="0"/>
                        <a:t>공지 → 전시회</a:t>
                      </a:r>
                      <a:r>
                        <a:rPr lang="en-US" altLang="ko-KR" sz="900" dirty="0"/>
                        <a:t>·</a:t>
                      </a:r>
                      <a:r>
                        <a:rPr lang="ko-KR" altLang="en-US" sz="900" dirty="0"/>
                        <a:t>인증</a:t>
                      </a:r>
                      <a:r>
                        <a:rPr lang="en-US" altLang="ko-KR" sz="900" dirty="0"/>
                        <a:t>·</a:t>
                      </a:r>
                      <a:r>
                        <a:rPr lang="ko-KR" altLang="en-US" sz="900" dirty="0"/>
                        <a:t>채용 콘텐츠 운영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900" dirty="0"/>
                        <a:t>Customer First (</a:t>
                      </a:r>
                      <a:r>
                        <a:rPr lang="ko-KR" altLang="en-US" sz="900" dirty="0"/>
                        <a:t>고객 중심</a:t>
                      </a:r>
                      <a:r>
                        <a:rPr lang="en-US" altLang="ko-KR" sz="900" dirty="0"/>
                        <a:t>), </a:t>
                      </a:r>
                      <a:r>
                        <a:rPr lang="en-US" sz="900" dirty="0"/>
                        <a:t>Accessibility (</a:t>
                      </a:r>
                      <a:r>
                        <a:rPr lang="ko-KR" altLang="en-US" sz="900" dirty="0"/>
                        <a:t>접근성</a:t>
                      </a:r>
                      <a:r>
                        <a:rPr lang="en-US" altLang="ko-KR" sz="900" dirty="0"/>
                        <a:t>)</a:t>
                      </a:r>
                    </a:p>
                  </a:txBody>
                  <a:tcPr marL="40031" marR="40031" marT="20016" marB="20016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7691529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E60F8B8-43B9-74D9-9888-395BB17943B6}"/>
              </a:ext>
            </a:extLst>
          </p:cNvPr>
          <p:cNvSpPr txBox="1"/>
          <p:nvPr/>
        </p:nvSpPr>
        <p:spPr>
          <a:xfrm>
            <a:off x="755999" y="581776"/>
            <a:ext cx="123110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2400" dirty="0">
                <a:latin typeface="+mj-ea"/>
                <a:ea typeface="+mj-ea"/>
              </a:rPr>
              <a:t>구축전략</a:t>
            </a:r>
          </a:p>
        </p:txBody>
      </p:sp>
    </p:spTree>
    <p:extLst>
      <p:ext uri="{BB962C8B-B14F-4D97-AF65-F5344CB8AC3E}">
        <p14:creationId xmlns:p14="http://schemas.microsoft.com/office/powerpoint/2010/main" val="228597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0F2B9AA-A473-AB11-1981-F18227C791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286334"/>
              </p:ext>
            </p:extLst>
          </p:nvPr>
        </p:nvGraphicFramePr>
        <p:xfrm>
          <a:off x="323950" y="536228"/>
          <a:ext cx="9721081" cy="501998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484277">
                  <a:extLst>
                    <a:ext uri="{9D8B030D-6E8A-4147-A177-3AD203B41FA5}">
                      <a16:colId xmlns:a16="http://schemas.microsoft.com/office/drawing/2014/main" val="2257210815"/>
                    </a:ext>
                  </a:extLst>
                </a:gridCol>
                <a:gridCol w="3410420">
                  <a:extLst>
                    <a:ext uri="{9D8B030D-6E8A-4147-A177-3AD203B41FA5}">
                      <a16:colId xmlns:a16="http://schemas.microsoft.com/office/drawing/2014/main" val="3621393590"/>
                    </a:ext>
                  </a:extLst>
                </a:gridCol>
                <a:gridCol w="3826384">
                  <a:extLst>
                    <a:ext uri="{9D8B030D-6E8A-4147-A177-3AD203B41FA5}">
                      <a16:colId xmlns:a16="http://schemas.microsoft.com/office/drawing/2014/main" val="1776796908"/>
                    </a:ext>
                  </a:extLst>
                </a:gridCol>
              </a:tblGrid>
              <a:tr h="2091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800" dirty="0"/>
                        <a:t>상위 메뉴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800" dirty="0"/>
                        <a:t>하위 메뉴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800" dirty="0"/>
                        <a:t>내용</a:t>
                      </a:r>
                      <a:r>
                        <a:rPr lang="en-US" altLang="ko-KR" sz="800" dirty="0"/>
                        <a:t>/</a:t>
                      </a:r>
                      <a:r>
                        <a:rPr lang="ko-KR" altLang="en-US" sz="800" dirty="0"/>
                        <a:t>특징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414714"/>
                  </a:ext>
                </a:extLst>
              </a:tr>
              <a:tr h="209166">
                <a:tc rowSpan="5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b="1" dirty="0"/>
                        <a:t>회사소개 </a:t>
                      </a:r>
                      <a:r>
                        <a:rPr lang="en-US" altLang="ko-KR" sz="800" b="1" dirty="0"/>
                        <a:t>(</a:t>
                      </a:r>
                      <a:r>
                        <a:rPr lang="en-US" sz="800" b="1" dirty="0"/>
                        <a:t>About Us)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인사말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CEO Message)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대표 메시지</a:t>
                      </a:r>
                      <a:r>
                        <a:rPr lang="en-US" altLang="ko-KR" sz="800"/>
                        <a:t>, </a:t>
                      </a:r>
                      <a:r>
                        <a:rPr lang="ko-KR" altLang="en-US" sz="800"/>
                        <a:t>기업 철학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8294225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연혁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History)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설립부터 현재까지 주요 연혁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2362894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경영목표 </a:t>
                      </a:r>
                      <a:r>
                        <a:rPr lang="en-US" altLang="ko-KR" sz="800" dirty="0"/>
                        <a:t>/ </a:t>
                      </a:r>
                      <a:r>
                        <a:rPr lang="ko-KR" altLang="en-US" sz="800" dirty="0"/>
                        <a:t>비전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Vision &amp; Goals)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비전</a:t>
                      </a:r>
                      <a:r>
                        <a:rPr lang="en-US" altLang="ko-KR" sz="800"/>
                        <a:t>, </a:t>
                      </a:r>
                      <a:r>
                        <a:rPr lang="ko-KR" altLang="en-US" sz="800"/>
                        <a:t>중장기 전략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69935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인증 및 특허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Certificates &amp; Patents)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인증서</a:t>
                      </a:r>
                      <a:r>
                        <a:rPr lang="en-US" altLang="ko-KR" sz="800"/>
                        <a:t>, </a:t>
                      </a:r>
                      <a:r>
                        <a:rPr lang="ko-KR" altLang="en-US" sz="800"/>
                        <a:t>특허 현황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5479301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오시는 길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Location)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본사 및 공장 위치 지도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3377388"/>
                  </a:ext>
                </a:extLst>
              </a:tr>
              <a:tr h="209166">
                <a:tc rowSpan="4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b="1" dirty="0"/>
                        <a:t>사업분야 </a:t>
                      </a:r>
                      <a:r>
                        <a:rPr lang="en-US" altLang="ko-KR" sz="800" b="1" dirty="0"/>
                        <a:t>(</a:t>
                      </a:r>
                      <a:r>
                        <a:rPr lang="en-US" sz="800" b="1" dirty="0"/>
                        <a:t>Business)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자동화사업부문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Automation)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로봇 자동화</a:t>
                      </a:r>
                      <a:r>
                        <a:rPr lang="en-US" altLang="ko-KR" sz="800"/>
                        <a:t>, </a:t>
                      </a:r>
                      <a:r>
                        <a:rPr lang="ko-KR" altLang="en-US" sz="800"/>
                        <a:t>생산라인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2770761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 err="1"/>
                        <a:t>다이캐스팅사업부문</a:t>
                      </a:r>
                      <a:r>
                        <a:rPr lang="ko-KR" altLang="en-US" sz="800" dirty="0"/>
                        <a:t> </a:t>
                      </a:r>
                      <a:r>
                        <a:rPr lang="en-US" altLang="ko-KR" sz="800" dirty="0"/>
                        <a:t>(Die-Casting)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다이캐스팅 설비 및 기술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66836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 err="1"/>
                        <a:t>금형사업부문</a:t>
                      </a:r>
                      <a:r>
                        <a:rPr lang="ko-KR" altLang="en-US" sz="800" dirty="0"/>
                        <a:t>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Mold)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금형 설계 및 제작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365207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가공사업부문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 err="1"/>
                        <a:t>머신잉</a:t>
                      </a:r>
                      <a:r>
                        <a:rPr lang="en-US" altLang="ko-KR" sz="800" dirty="0"/>
                        <a:t>)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894816"/>
                  </a:ext>
                </a:extLst>
              </a:tr>
              <a:tr h="209166">
                <a:tc rowSpan="4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b="1" dirty="0"/>
                        <a:t>기술 </a:t>
                      </a:r>
                      <a:r>
                        <a:rPr lang="en-US" altLang="ko-KR" sz="800" b="1" dirty="0"/>
                        <a:t>&amp; </a:t>
                      </a:r>
                      <a:r>
                        <a:rPr lang="ko-KR" altLang="en-US" sz="800" b="1" dirty="0"/>
                        <a:t>설비 </a:t>
                      </a:r>
                      <a:r>
                        <a:rPr lang="en-US" altLang="ko-KR" sz="800" b="1" dirty="0"/>
                        <a:t>(</a:t>
                      </a:r>
                      <a:r>
                        <a:rPr lang="en-US" sz="800" b="1" dirty="0"/>
                        <a:t>Technology &amp; Equipment)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생산설비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Production Equipment)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보유 설비 소개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8341232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계측장비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Measuring Instruments)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검사</a:t>
                      </a:r>
                      <a:r>
                        <a:rPr lang="en-US" altLang="ko-KR" sz="800"/>
                        <a:t>/</a:t>
                      </a:r>
                      <a:r>
                        <a:rPr lang="ko-KR" altLang="en-US" sz="800"/>
                        <a:t>측정 장비 현황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0071854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기술역량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Technology Capacity)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엔지니어링 역량 강조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1711062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AI</a:t>
                      </a:r>
                      <a:r>
                        <a:rPr lang="ko-KR" altLang="en-US" sz="800" dirty="0"/>
                        <a:t>전문기술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800" dirty="0"/>
                        <a:t>AI</a:t>
                      </a:r>
                      <a:r>
                        <a:rPr lang="ko-KR" altLang="en-US" sz="800" dirty="0"/>
                        <a:t>전문자동화 기업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1036848"/>
                  </a:ext>
                </a:extLst>
              </a:tr>
              <a:tr h="209166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b="1" dirty="0"/>
                        <a:t>제품소개 </a:t>
                      </a:r>
                      <a:r>
                        <a:rPr lang="en-US" altLang="ko-KR" sz="800" b="1" dirty="0"/>
                        <a:t>(</a:t>
                      </a:r>
                      <a:r>
                        <a:rPr lang="en-US" sz="800" b="1" dirty="0"/>
                        <a:t>Products)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EGR Valve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/>
                        <a:t>대표 부품 소개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595577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Console Frame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EV/HEV</a:t>
                      </a:r>
                      <a:r>
                        <a:rPr lang="ko-KR" altLang="en-US" sz="800" dirty="0"/>
                        <a:t>용 부품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723614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자동차 부품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다양한 자동차 핵심부품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114392"/>
                  </a:ext>
                </a:extLst>
              </a:tr>
              <a:tr h="209166"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b="1" dirty="0"/>
                        <a:t>R&amp;D (</a:t>
                      </a:r>
                      <a:r>
                        <a:rPr lang="ko-KR" altLang="en-US" sz="800" b="1" dirty="0"/>
                        <a:t>연구개발</a:t>
                      </a:r>
                      <a:r>
                        <a:rPr lang="en-US" altLang="ko-KR" sz="800" b="1" dirty="0"/>
                        <a:t>)</a:t>
                      </a:r>
                      <a:endParaRPr lang="ko-KR" alt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연구개발 개요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연구소 소개</a:t>
                      </a:r>
                      <a:r>
                        <a:rPr lang="en-US" altLang="ko-KR" sz="800" dirty="0"/>
                        <a:t>, </a:t>
                      </a:r>
                      <a:r>
                        <a:rPr lang="ko-KR" altLang="en-US" sz="800" dirty="0"/>
                        <a:t>비전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5076874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주요 연구분야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800" dirty="0"/>
                        <a:t>EV/HEV, </a:t>
                      </a:r>
                      <a:r>
                        <a:rPr lang="ko-KR" altLang="en-US" sz="800" dirty="0" err="1"/>
                        <a:t>스마트팩토리</a:t>
                      </a:r>
                      <a:r>
                        <a:rPr lang="en-US" altLang="ko-KR" sz="800" dirty="0"/>
                        <a:t>, </a:t>
                      </a:r>
                      <a:r>
                        <a:rPr lang="ko-KR" altLang="en-US" sz="800" dirty="0"/>
                        <a:t>친환경 소재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9459756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성과 및 특허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특허</a:t>
                      </a:r>
                      <a:r>
                        <a:rPr lang="en-US" altLang="ko-KR" sz="800" dirty="0"/>
                        <a:t>, </a:t>
                      </a:r>
                      <a:r>
                        <a:rPr lang="ko-KR" altLang="en-US" sz="800" dirty="0"/>
                        <a:t>과제</a:t>
                      </a:r>
                      <a:r>
                        <a:rPr lang="en-US" altLang="ko-KR" sz="800" dirty="0"/>
                        <a:t>, </a:t>
                      </a:r>
                      <a:r>
                        <a:rPr lang="ko-KR" altLang="en-US" sz="800" dirty="0"/>
                        <a:t>인증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9555390"/>
                  </a:ext>
                </a:extLst>
              </a:tr>
              <a:tr h="209166">
                <a:tc rowSpan="4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b="1" dirty="0"/>
                        <a:t>고객지원 </a:t>
                      </a:r>
                      <a:r>
                        <a:rPr lang="en-US" altLang="ko-KR" sz="800" b="1" dirty="0"/>
                        <a:t>(</a:t>
                      </a:r>
                      <a:r>
                        <a:rPr lang="en-US" sz="800" b="1" dirty="0"/>
                        <a:t>Customer Support)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문의하기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Contact Us)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온라인 문의 폼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7360853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E-</a:t>
                      </a:r>
                      <a:r>
                        <a:rPr lang="ko-KR" altLang="en-US" sz="800" dirty="0"/>
                        <a:t>카탈로그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E-Catalog)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PDF </a:t>
                      </a:r>
                      <a:r>
                        <a:rPr lang="ko-KR" altLang="en-US" sz="800" dirty="0"/>
                        <a:t>다운로드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1786171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ESG</a:t>
                      </a:r>
                      <a:r>
                        <a:rPr lang="ko-KR" altLang="en-US" sz="800" dirty="0"/>
                        <a:t>지원</a:t>
                      </a:r>
                      <a:endParaRPr 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8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311785"/>
                  </a:ext>
                </a:extLst>
              </a:tr>
              <a:tr h="209166">
                <a:tc vMerge="1">
                  <a:txBody>
                    <a:bodyPr/>
                    <a:lstStyle/>
                    <a:p>
                      <a:pPr>
                        <a:buNone/>
                      </a:pPr>
                      <a:endParaRPr lang="ko-KR" altLang="en-US" sz="700" dirty="0"/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뉴스 </a:t>
                      </a:r>
                      <a:r>
                        <a:rPr lang="en-US" altLang="ko-KR" sz="800" dirty="0"/>
                        <a:t>&amp; </a:t>
                      </a:r>
                      <a:r>
                        <a:rPr lang="ko-KR" altLang="en-US" sz="800" dirty="0"/>
                        <a:t>공지사항 </a:t>
                      </a:r>
                      <a:r>
                        <a:rPr lang="en-US" altLang="ko-KR" sz="800" dirty="0"/>
                        <a:t>(</a:t>
                      </a:r>
                      <a:r>
                        <a:rPr lang="en-US" sz="800" dirty="0"/>
                        <a:t>News &amp; Notice)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800" dirty="0"/>
                        <a:t>최신 소식</a:t>
                      </a:r>
                      <a:r>
                        <a:rPr lang="en-US" altLang="ko-KR" sz="800" dirty="0"/>
                        <a:t>, </a:t>
                      </a:r>
                      <a:r>
                        <a:rPr lang="ko-KR" altLang="en-US" sz="800" dirty="0"/>
                        <a:t>전시회</a:t>
                      </a:r>
                      <a:r>
                        <a:rPr lang="en-US" altLang="ko-KR" sz="800" dirty="0"/>
                        <a:t>, </a:t>
                      </a:r>
                      <a:r>
                        <a:rPr lang="ko-KR" altLang="en-US" sz="800" dirty="0"/>
                        <a:t>채용 등</a:t>
                      </a:r>
                    </a:p>
                  </a:txBody>
                  <a:tcPr marL="26687" marR="26687" marT="13344" marB="1334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27789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95C9A29-1D78-20CD-5BF7-851FD07DE034}"/>
              </a:ext>
            </a:extLst>
          </p:cNvPr>
          <p:cNvSpPr txBox="1"/>
          <p:nvPr/>
        </p:nvSpPr>
        <p:spPr>
          <a:xfrm>
            <a:off x="308532" y="140305"/>
            <a:ext cx="215443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2400" dirty="0" err="1">
                <a:latin typeface="+mj-ea"/>
                <a:ea typeface="+mj-ea"/>
              </a:rPr>
              <a:t>제안메뉴구조도</a:t>
            </a:r>
            <a:endParaRPr lang="ko-KR" altLang="en-US" sz="24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5738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99C68-B3F6-E25C-BDEE-7A9D45BE0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8CBBB3-77CC-3D7A-48F2-0080DF77F926}"/>
              </a:ext>
            </a:extLst>
          </p:cNvPr>
          <p:cNvSpPr txBox="1"/>
          <p:nvPr/>
        </p:nvSpPr>
        <p:spPr>
          <a:xfrm>
            <a:off x="2581212" y="719618"/>
            <a:ext cx="4640694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3600" dirty="0">
                <a:latin typeface="+mj-ea"/>
                <a:ea typeface="+mj-ea"/>
              </a:rPr>
              <a:t>제작 핵심 키워드 제안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EC6B6-1765-D979-C7A9-6382445FF764}"/>
              </a:ext>
            </a:extLst>
          </p:cNvPr>
          <p:cNvSpPr txBox="1"/>
          <p:nvPr/>
        </p:nvSpPr>
        <p:spPr>
          <a:xfrm>
            <a:off x="1476078" y="2455223"/>
            <a:ext cx="7130222" cy="270843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1600" b="1" dirty="0">
                <a:latin typeface="+mj-ea"/>
                <a:ea typeface="+mj-ea"/>
              </a:rPr>
              <a:t>Precision (</a:t>
            </a:r>
            <a:r>
              <a:rPr lang="ko-KR" altLang="en-US" sz="1600" b="1" dirty="0">
                <a:latin typeface="+mj-ea"/>
                <a:ea typeface="+mj-ea"/>
              </a:rPr>
              <a:t>정밀성</a:t>
            </a:r>
            <a:r>
              <a:rPr lang="en-US" altLang="ko-KR" sz="1600" b="1" dirty="0">
                <a:latin typeface="+mj-ea"/>
                <a:ea typeface="+mj-ea"/>
              </a:rPr>
              <a:t>) → </a:t>
            </a:r>
            <a:r>
              <a:rPr lang="en-US" altLang="ko-KR" sz="1600" dirty="0">
                <a:latin typeface="+mj-ea"/>
                <a:ea typeface="+mj-ea"/>
              </a:rPr>
              <a:t>“</a:t>
            </a:r>
            <a:r>
              <a:rPr lang="ko-KR" altLang="en-US" sz="1600" dirty="0">
                <a:latin typeface="+mj-ea"/>
                <a:ea typeface="+mj-ea"/>
              </a:rPr>
              <a:t>정밀 제조 기술력”</a:t>
            </a:r>
          </a:p>
          <a:p>
            <a:pPr algn="ctr"/>
            <a:endParaRPr lang="ko-KR" altLang="en-US" sz="1600" b="1" dirty="0">
              <a:latin typeface="+mj-ea"/>
              <a:ea typeface="+mj-ea"/>
            </a:endParaRPr>
          </a:p>
          <a:p>
            <a:pPr algn="ctr"/>
            <a:r>
              <a:rPr lang="en-US" altLang="ko-KR" sz="1600" b="1" dirty="0">
                <a:latin typeface="+mj-ea"/>
                <a:ea typeface="+mj-ea"/>
              </a:rPr>
              <a:t>Innovation (</a:t>
            </a:r>
            <a:r>
              <a:rPr lang="ko-KR" altLang="en-US" sz="1600" b="1" dirty="0">
                <a:latin typeface="+mj-ea"/>
                <a:ea typeface="+mj-ea"/>
              </a:rPr>
              <a:t>혁신</a:t>
            </a:r>
            <a:r>
              <a:rPr lang="en-US" altLang="ko-KR" sz="1600" b="1" dirty="0">
                <a:latin typeface="+mj-ea"/>
                <a:ea typeface="+mj-ea"/>
              </a:rPr>
              <a:t>) </a:t>
            </a:r>
            <a:r>
              <a:rPr lang="en-US" altLang="ko-KR" sz="1600" dirty="0">
                <a:latin typeface="+mj-ea"/>
                <a:ea typeface="+mj-ea"/>
              </a:rPr>
              <a:t>→ “</a:t>
            </a:r>
            <a:r>
              <a:rPr lang="ko-KR" altLang="en-US" sz="1600" dirty="0">
                <a:latin typeface="+mj-ea"/>
                <a:ea typeface="+mj-ea"/>
              </a:rPr>
              <a:t>차세대 </a:t>
            </a:r>
            <a:r>
              <a:rPr lang="en-US" altLang="ko-KR" sz="1600" dirty="0">
                <a:latin typeface="+mj-ea"/>
                <a:ea typeface="+mj-ea"/>
              </a:rPr>
              <a:t>EV/HEV </a:t>
            </a:r>
            <a:r>
              <a:rPr lang="ko-KR" altLang="en-US" sz="1600" dirty="0">
                <a:latin typeface="+mj-ea"/>
                <a:ea typeface="+mj-ea"/>
              </a:rPr>
              <a:t>연구개발”</a:t>
            </a:r>
          </a:p>
          <a:p>
            <a:pPr algn="ctr"/>
            <a:endParaRPr lang="ko-KR" altLang="en-US" sz="1600" b="1" dirty="0">
              <a:latin typeface="+mj-ea"/>
              <a:ea typeface="+mj-ea"/>
            </a:endParaRPr>
          </a:p>
          <a:p>
            <a:pPr algn="ctr"/>
            <a:r>
              <a:rPr lang="en-US" altLang="ko-KR" sz="1600" b="1" dirty="0">
                <a:latin typeface="+mj-ea"/>
                <a:ea typeface="+mj-ea"/>
              </a:rPr>
              <a:t>Smart Manufacturing (</a:t>
            </a:r>
            <a:r>
              <a:rPr lang="ko-KR" altLang="en-US" sz="1600" b="1" dirty="0" err="1">
                <a:latin typeface="+mj-ea"/>
                <a:ea typeface="+mj-ea"/>
              </a:rPr>
              <a:t>스마트팩토리</a:t>
            </a:r>
            <a:r>
              <a:rPr lang="en-US" altLang="ko-KR" sz="1600" b="1" dirty="0">
                <a:latin typeface="+mj-ea"/>
                <a:ea typeface="+mj-ea"/>
              </a:rPr>
              <a:t>) → </a:t>
            </a:r>
            <a:r>
              <a:rPr lang="en-US" altLang="ko-KR" sz="1600" dirty="0">
                <a:latin typeface="+mj-ea"/>
                <a:ea typeface="+mj-ea"/>
              </a:rPr>
              <a:t>“AI Factory, MES, ERP </a:t>
            </a:r>
            <a:r>
              <a:rPr lang="ko-KR" altLang="en-US" sz="1600" dirty="0">
                <a:latin typeface="+mj-ea"/>
                <a:ea typeface="+mj-ea"/>
              </a:rPr>
              <a:t>기반 자동화</a:t>
            </a:r>
            <a:r>
              <a:rPr lang="ko-KR" altLang="en-US" sz="1600" b="1" dirty="0">
                <a:latin typeface="+mj-ea"/>
                <a:ea typeface="+mj-ea"/>
              </a:rPr>
              <a:t>”</a:t>
            </a:r>
          </a:p>
          <a:p>
            <a:pPr algn="ctr"/>
            <a:endParaRPr lang="ko-KR" altLang="en-US" sz="1600" b="1" dirty="0">
              <a:latin typeface="+mj-ea"/>
              <a:ea typeface="+mj-ea"/>
            </a:endParaRPr>
          </a:p>
          <a:p>
            <a:pPr algn="ctr"/>
            <a:r>
              <a:rPr lang="en-US" altLang="ko-KR" sz="1600" b="1" dirty="0">
                <a:latin typeface="+mj-ea"/>
                <a:ea typeface="+mj-ea"/>
              </a:rPr>
              <a:t>Sustainability (</a:t>
            </a:r>
            <a:r>
              <a:rPr lang="ko-KR" altLang="en-US" sz="1600" b="1" dirty="0">
                <a:latin typeface="+mj-ea"/>
                <a:ea typeface="+mj-ea"/>
              </a:rPr>
              <a:t>지속성</a:t>
            </a:r>
            <a:r>
              <a:rPr lang="en-US" altLang="ko-KR" sz="1600" b="1" dirty="0">
                <a:latin typeface="+mj-ea"/>
                <a:ea typeface="+mj-ea"/>
              </a:rPr>
              <a:t>) → </a:t>
            </a:r>
            <a:r>
              <a:rPr lang="en-US" altLang="ko-KR" sz="1600" dirty="0">
                <a:latin typeface="+mj-ea"/>
                <a:ea typeface="+mj-ea"/>
              </a:rPr>
              <a:t>“</a:t>
            </a:r>
            <a:r>
              <a:rPr lang="ko-KR" altLang="en-US" sz="1600" dirty="0">
                <a:latin typeface="+mj-ea"/>
                <a:ea typeface="+mj-ea"/>
              </a:rPr>
              <a:t>친환경 소재</a:t>
            </a:r>
            <a:r>
              <a:rPr lang="en-US" altLang="ko-KR" sz="1600" dirty="0">
                <a:latin typeface="+mj-ea"/>
                <a:ea typeface="+mj-ea"/>
              </a:rPr>
              <a:t>, </a:t>
            </a:r>
            <a:r>
              <a:rPr lang="ko-KR" altLang="en-US" sz="1600" dirty="0">
                <a:latin typeface="+mj-ea"/>
                <a:ea typeface="+mj-ea"/>
              </a:rPr>
              <a:t>고효율 부품 개발”</a:t>
            </a:r>
          </a:p>
          <a:p>
            <a:pPr algn="ctr"/>
            <a:endParaRPr lang="ko-KR" altLang="en-US" sz="1600" b="1" dirty="0">
              <a:latin typeface="+mj-ea"/>
              <a:ea typeface="+mj-ea"/>
            </a:endParaRPr>
          </a:p>
          <a:p>
            <a:pPr algn="ctr"/>
            <a:r>
              <a:rPr lang="en-US" altLang="ko-KR" sz="1600" b="1" dirty="0">
                <a:latin typeface="+mj-ea"/>
                <a:ea typeface="+mj-ea"/>
              </a:rPr>
              <a:t>Global Trust (</a:t>
            </a:r>
            <a:r>
              <a:rPr lang="ko-KR" altLang="en-US" sz="1600" b="1" dirty="0">
                <a:latin typeface="+mj-ea"/>
                <a:ea typeface="+mj-ea"/>
              </a:rPr>
              <a:t>글로벌 신뢰</a:t>
            </a:r>
            <a:r>
              <a:rPr lang="en-US" altLang="ko-KR" sz="1600" b="1" dirty="0">
                <a:latin typeface="+mj-ea"/>
                <a:ea typeface="+mj-ea"/>
              </a:rPr>
              <a:t>) → </a:t>
            </a:r>
            <a:r>
              <a:rPr lang="en-US" altLang="ko-KR" sz="1600" dirty="0">
                <a:latin typeface="+mj-ea"/>
                <a:ea typeface="+mj-ea"/>
              </a:rPr>
              <a:t>“</a:t>
            </a:r>
            <a:r>
              <a:rPr lang="ko-KR" altLang="en-US" sz="1600" dirty="0">
                <a:latin typeface="+mj-ea"/>
                <a:ea typeface="+mj-ea"/>
              </a:rPr>
              <a:t>현대</a:t>
            </a:r>
            <a:r>
              <a:rPr lang="en-US" altLang="ko-KR" sz="1600" dirty="0">
                <a:latin typeface="+mj-ea"/>
                <a:ea typeface="+mj-ea"/>
              </a:rPr>
              <a:t>·</a:t>
            </a:r>
            <a:r>
              <a:rPr lang="ko-KR" altLang="en-US" sz="1600" dirty="0">
                <a:latin typeface="+mj-ea"/>
                <a:ea typeface="+mj-ea"/>
              </a:rPr>
              <a:t>기아</a:t>
            </a:r>
            <a:r>
              <a:rPr lang="en-US" altLang="ko-KR" sz="1600" dirty="0">
                <a:latin typeface="+mj-ea"/>
                <a:ea typeface="+mj-ea"/>
              </a:rPr>
              <a:t>·BorgWarner </a:t>
            </a:r>
            <a:r>
              <a:rPr lang="ko-KR" altLang="en-US" sz="1600" dirty="0">
                <a:latin typeface="+mj-ea"/>
                <a:ea typeface="+mj-ea"/>
              </a:rPr>
              <a:t>등 글로벌 파트너십”</a:t>
            </a:r>
          </a:p>
          <a:p>
            <a:pPr algn="ctr"/>
            <a:endParaRPr lang="ko-KR" altLang="en-US" sz="1600" dirty="0">
              <a:latin typeface="+mj-ea"/>
              <a:ea typeface="+mj-ea"/>
            </a:endParaRPr>
          </a:p>
          <a:p>
            <a:pPr algn="ctr"/>
            <a:r>
              <a:rPr lang="en-US" altLang="ko-KR" sz="1600" b="1" dirty="0">
                <a:latin typeface="+mj-ea"/>
                <a:ea typeface="+mj-ea"/>
              </a:rPr>
              <a:t>Future Mobility (</a:t>
            </a:r>
            <a:r>
              <a:rPr lang="ko-KR" altLang="en-US" sz="1600" b="1" dirty="0">
                <a:latin typeface="+mj-ea"/>
                <a:ea typeface="+mj-ea"/>
              </a:rPr>
              <a:t>미래 </a:t>
            </a:r>
            <a:r>
              <a:rPr lang="ko-KR" altLang="en-US" sz="1600" b="1" dirty="0" err="1">
                <a:latin typeface="+mj-ea"/>
                <a:ea typeface="+mj-ea"/>
              </a:rPr>
              <a:t>모빌리티</a:t>
            </a:r>
            <a:r>
              <a:rPr lang="en-US" altLang="ko-KR" sz="1600" b="1" dirty="0">
                <a:latin typeface="+mj-ea"/>
                <a:ea typeface="+mj-ea"/>
              </a:rPr>
              <a:t>) → </a:t>
            </a:r>
            <a:r>
              <a:rPr lang="en-US" altLang="ko-KR" sz="1600" dirty="0">
                <a:latin typeface="+mj-ea"/>
                <a:ea typeface="+mj-ea"/>
              </a:rPr>
              <a:t>“</a:t>
            </a:r>
            <a:r>
              <a:rPr lang="ko-KR" altLang="en-US" sz="1600" dirty="0">
                <a:latin typeface="+mj-ea"/>
                <a:ea typeface="+mj-ea"/>
              </a:rPr>
              <a:t>미래 자동차 산업 핵심부품 선도”</a:t>
            </a:r>
          </a:p>
        </p:txBody>
      </p:sp>
    </p:spTree>
    <p:extLst>
      <p:ext uri="{BB962C8B-B14F-4D97-AF65-F5344CB8AC3E}">
        <p14:creationId xmlns:p14="http://schemas.microsoft.com/office/powerpoint/2010/main" val="2751395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90C0F-37BC-46B3-CA0E-7AD45A43B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EAF3C5-F539-5C22-7D8E-E327DEBD480A}"/>
              </a:ext>
            </a:extLst>
          </p:cNvPr>
          <p:cNvSpPr txBox="1"/>
          <p:nvPr/>
        </p:nvSpPr>
        <p:spPr>
          <a:xfrm>
            <a:off x="2981099" y="719618"/>
            <a:ext cx="4478790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3600" dirty="0" err="1">
                <a:latin typeface="+mj-ea"/>
                <a:ea typeface="+mj-ea"/>
              </a:rPr>
              <a:t>주요슬로건</a:t>
            </a:r>
            <a:r>
              <a:rPr lang="ko-KR" altLang="en-US" sz="3600" dirty="0">
                <a:latin typeface="+mj-ea"/>
                <a:ea typeface="+mj-ea"/>
              </a:rPr>
              <a:t> 문구 제안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482E2C-2ADC-DED1-9467-C198F7EBE43B}"/>
              </a:ext>
            </a:extLst>
          </p:cNvPr>
          <p:cNvSpPr txBox="1"/>
          <p:nvPr/>
        </p:nvSpPr>
        <p:spPr>
          <a:xfrm>
            <a:off x="3132262" y="2077540"/>
            <a:ext cx="3773469" cy="35086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1200" b="1" dirty="0">
                <a:latin typeface="+mj-ea"/>
                <a:ea typeface="+mj-ea"/>
              </a:rPr>
              <a:t>기술 </a:t>
            </a:r>
            <a:r>
              <a:rPr lang="en-US" altLang="ko-KR" sz="1200" b="1" dirty="0">
                <a:latin typeface="+mj-ea"/>
                <a:ea typeface="+mj-ea"/>
              </a:rPr>
              <a:t>+ </a:t>
            </a:r>
            <a:r>
              <a:rPr lang="ko-KR" altLang="en-US" sz="1200" b="1" dirty="0">
                <a:latin typeface="+mj-ea"/>
                <a:ea typeface="+mj-ea"/>
              </a:rPr>
              <a:t>혁신 강조형</a:t>
            </a: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r>
              <a:rPr lang="ko-KR" altLang="en-US" sz="1200" dirty="0">
                <a:latin typeface="+mj-ea"/>
                <a:ea typeface="+mj-ea"/>
              </a:rPr>
              <a:t>“</a:t>
            </a:r>
            <a:r>
              <a:rPr lang="en-US" altLang="ko-KR" sz="1200" dirty="0">
                <a:latin typeface="+mj-ea"/>
                <a:ea typeface="+mj-ea"/>
              </a:rPr>
              <a:t>Driving the Future with Precision Technology”</a:t>
            </a:r>
          </a:p>
          <a:p>
            <a:pPr algn="ctr"/>
            <a:endParaRPr lang="en-US" altLang="ko-KR" sz="1200" dirty="0">
              <a:latin typeface="+mj-ea"/>
              <a:ea typeface="+mj-ea"/>
            </a:endParaRPr>
          </a:p>
          <a:p>
            <a:pPr algn="ctr"/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혁신적인 정밀기술로 미래 자동차를 만들어갑니다”</a:t>
            </a:r>
            <a:endParaRPr lang="en-US" altLang="ko-KR" sz="1200" dirty="0">
              <a:latin typeface="+mj-ea"/>
              <a:ea typeface="+mj-ea"/>
            </a:endParaRP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r>
              <a:rPr lang="ko-KR" altLang="en-US" sz="1200" b="1" dirty="0">
                <a:latin typeface="+mj-ea"/>
                <a:ea typeface="+mj-ea"/>
              </a:rPr>
              <a:t>신뢰 </a:t>
            </a:r>
            <a:r>
              <a:rPr lang="en-US" altLang="ko-KR" sz="1200" b="1" dirty="0">
                <a:latin typeface="+mj-ea"/>
                <a:ea typeface="+mj-ea"/>
              </a:rPr>
              <a:t>+ </a:t>
            </a:r>
            <a:r>
              <a:rPr lang="ko-KR" altLang="en-US" sz="1200" b="1" dirty="0">
                <a:latin typeface="+mj-ea"/>
                <a:ea typeface="+mj-ea"/>
              </a:rPr>
              <a:t>글로벌 강조형</a:t>
            </a: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r>
              <a:rPr lang="ko-KR" altLang="en-US" sz="1200" dirty="0">
                <a:latin typeface="+mj-ea"/>
                <a:ea typeface="+mj-ea"/>
              </a:rPr>
              <a:t>“</a:t>
            </a:r>
            <a:r>
              <a:rPr lang="en-US" altLang="ko-KR" sz="1200" dirty="0">
                <a:latin typeface="+mj-ea"/>
                <a:ea typeface="+mj-ea"/>
              </a:rPr>
              <a:t>Your Trusted Partner in Automotive Solutions”</a:t>
            </a:r>
          </a:p>
          <a:p>
            <a:pPr algn="ctr"/>
            <a:endParaRPr lang="en-US" altLang="ko-KR" sz="1200" dirty="0">
              <a:latin typeface="+mj-ea"/>
              <a:ea typeface="+mj-ea"/>
            </a:endParaRPr>
          </a:p>
          <a:p>
            <a:pPr algn="ctr"/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글로벌 시장에서 신뢰받는 자동차 핵심부품 전문기업”</a:t>
            </a:r>
            <a:endParaRPr lang="en-US" altLang="ko-KR" sz="1200" dirty="0">
              <a:latin typeface="+mj-ea"/>
              <a:ea typeface="+mj-ea"/>
            </a:endParaRP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r>
              <a:rPr lang="ko-KR" altLang="en-US" sz="1200" b="1" dirty="0" err="1">
                <a:latin typeface="+mj-ea"/>
                <a:ea typeface="+mj-ea"/>
              </a:rPr>
              <a:t>스마트팩토리</a:t>
            </a:r>
            <a:r>
              <a:rPr lang="ko-KR" altLang="en-US" sz="1200" b="1" dirty="0">
                <a:latin typeface="+mj-ea"/>
                <a:ea typeface="+mj-ea"/>
              </a:rPr>
              <a:t> </a:t>
            </a:r>
            <a:r>
              <a:rPr lang="en-US" altLang="ko-KR" sz="1200" b="1" dirty="0">
                <a:latin typeface="+mj-ea"/>
                <a:ea typeface="+mj-ea"/>
              </a:rPr>
              <a:t>+ </a:t>
            </a:r>
            <a:r>
              <a:rPr lang="ko-KR" altLang="en-US" sz="1200" b="1" dirty="0">
                <a:latin typeface="+mj-ea"/>
                <a:ea typeface="+mj-ea"/>
              </a:rPr>
              <a:t>미래지향 강조형</a:t>
            </a:r>
          </a:p>
          <a:p>
            <a:pPr algn="ctr"/>
            <a:endParaRPr lang="ko-KR" altLang="en-US" sz="1200" dirty="0">
              <a:latin typeface="+mj-ea"/>
              <a:ea typeface="+mj-ea"/>
            </a:endParaRPr>
          </a:p>
          <a:p>
            <a:pPr algn="ctr"/>
            <a:r>
              <a:rPr lang="ko-KR" altLang="en-US" sz="1200" dirty="0">
                <a:latin typeface="+mj-ea"/>
                <a:ea typeface="+mj-ea"/>
              </a:rPr>
              <a:t>“</a:t>
            </a:r>
            <a:r>
              <a:rPr lang="en-US" altLang="ko-KR" sz="1200" dirty="0">
                <a:latin typeface="+mj-ea"/>
                <a:ea typeface="+mj-ea"/>
              </a:rPr>
              <a:t>Smart Manufacturing, Smarter Future”</a:t>
            </a:r>
          </a:p>
          <a:p>
            <a:pPr algn="ctr"/>
            <a:endParaRPr lang="en-US" altLang="ko-KR" sz="1200" dirty="0">
              <a:latin typeface="+mj-ea"/>
              <a:ea typeface="+mj-ea"/>
            </a:endParaRPr>
          </a:p>
          <a:p>
            <a:pPr algn="ctr"/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스마트 제조로 여는 지속 가능한 미래”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F3D86C-9B88-DBE4-C9DB-B084FE323BE9}"/>
              </a:ext>
            </a:extLst>
          </p:cNvPr>
          <p:cNvSpPr txBox="1"/>
          <p:nvPr/>
        </p:nvSpPr>
        <p:spPr>
          <a:xfrm>
            <a:off x="2227060" y="1433204"/>
            <a:ext cx="5719514" cy="4847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1050" dirty="0" err="1">
                <a:latin typeface="+mj-ea"/>
              </a:rPr>
              <a:t>디에이치지의</a:t>
            </a:r>
            <a:r>
              <a:rPr lang="ko-KR" altLang="en-US" sz="1050" dirty="0">
                <a:latin typeface="+mj-ea"/>
              </a:rPr>
              <a:t> 정체성</a:t>
            </a:r>
            <a:r>
              <a:rPr lang="en-US" altLang="ko-KR" sz="1050" dirty="0">
                <a:latin typeface="+mj-ea"/>
              </a:rPr>
              <a:t>(</a:t>
            </a:r>
            <a:r>
              <a:rPr lang="ko-KR" altLang="en-US" sz="1050" dirty="0">
                <a:latin typeface="+mj-ea"/>
              </a:rPr>
              <a:t>정밀제조</a:t>
            </a:r>
            <a:r>
              <a:rPr lang="en-US" altLang="ko-KR" sz="1050" dirty="0">
                <a:latin typeface="+mj-ea"/>
              </a:rPr>
              <a:t>, </a:t>
            </a:r>
            <a:r>
              <a:rPr lang="ko-KR" altLang="en-US" sz="1050" dirty="0">
                <a:latin typeface="+mj-ea"/>
              </a:rPr>
              <a:t>자동차 핵심부품</a:t>
            </a:r>
            <a:r>
              <a:rPr lang="en-US" altLang="ko-KR" sz="1050" dirty="0">
                <a:latin typeface="+mj-ea"/>
              </a:rPr>
              <a:t>, R&amp;D, </a:t>
            </a:r>
            <a:r>
              <a:rPr lang="ko-KR" altLang="en-US" sz="1050" dirty="0">
                <a:latin typeface="+mj-ea"/>
              </a:rPr>
              <a:t>글로벌</a:t>
            </a:r>
            <a:r>
              <a:rPr lang="en-US" altLang="ko-KR" sz="1050" dirty="0">
                <a:latin typeface="+mj-ea"/>
              </a:rPr>
              <a:t>)</a:t>
            </a:r>
            <a:r>
              <a:rPr lang="ko-KR" altLang="en-US" sz="1050" dirty="0">
                <a:latin typeface="+mj-ea"/>
              </a:rPr>
              <a:t>을 반영한 카피를 </a:t>
            </a:r>
            <a:r>
              <a:rPr lang="ko-KR" altLang="en-US" sz="1050" dirty="0" err="1">
                <a:latin typeface="+mj-ea"/>
              </a:rPr>
              <a:t>제안드립니다</a:t>
            </a:r>
            <a:r>
              <a:rPr lang="en-US" altLang="ko-KR" sz="1050" dirty="0">
                <a:latin typeface="+mj-ea"/>
              </a:rPr>
              <a:t>.</a:t>
            </a:r>
          </a:p>
          <a:p>
            <a:pPr algn="ctr"/>
            <a:endParaRPr lang="en-US" altLang="ko-KR" sz="1050" dirty="0">
              <a:latin typeface="+mj-ea"/>
            </a:endParaRPr>
          </a:p>
          <a:p>
            <a:pPr algn="ctr"/>
            <a:endParaRPr lang="ko-KR" altLang="en-US" sz="105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24564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BD32F8-39F3-FD92-B93E-65282004D681}"/>
              </a:ext>
            </a:extLst>
          </p:cNvPr>
          <p:cNvSpPr txBox="1"/>
          <p:nvPr/>
        </p:nvSpPr>
        <p:spPr>
          <a:xfrm>
            <a:off x="3420294" y="933395"/>
            <a:ext cx="5751575" cy="401648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ko-KR" altLang="en-US" sz="900" dirty="0">
                <a:latin typeface="+mj-ea"/>
                <a:ea typeface="+mj-ea"/>
              </a:rPr>
              <a:t>풀스크린 배너</a:t>
            </a:r>
            <a:r>
              <a:rPr lang="en-US" altLang="ko-KR" sz="900" dirty="0">
                <a:latin typeface="+mj-ea"/>
                <a:ea typeface="+mj-ea"/>
              </a:rPr>
              <a:t>: </a:t>
            </a:r>
            <a:r>
              <a:rPr lang="ko-KR" altLang="en-US" sz="900" dirty="0">
                <a:latin typeface="+mj-ea"/>
                <a:ea typeface="+mj-ea"/>
              </a:rPr>
              <a:t>자동차 핵심 부품 이미지 </a:t>
            </a:r>
            <a:r>
              <a:rPr lang="en-US" altLang="ko-KR" sz="900" dirty="0">
                <a:latin typeface="+mj-ea"/>
                <a:ea typeface="+mj-ea"/>
              </a:rPr>
              <a:t>+ “Global Leader in Automotive Precision Parts”</a:t>
            </a:r>
            <a:r>
              <a:rPr lang="ko-KR" altLang="en-US" sz="900" dirty="0">
                <a:latin typeface="+mj-ea"/>
                <a:ea typeface="+mj-ea"/>
              </a:rPr>
              <a:t>와 같은 캐치프레이즈</a:t>
            </a: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en-US" altLang="ko-KR" sz="900" dirty="0">
                <a:latin typeface="+mj-ea"/>
                <a:ea typeface="+mj-ea"/>
              </a:rPr>
              <a:t>3~4</a:t>
            </a:r>
            <a:r>
              <a:rPr lang="ko-KR" altLang="en-US" sz="900" dirty="0">
                <a:latin typeface="+mj-ea"/>
                <a:ea typeface="+mj-ea"/>
              </a:rPr>
              <a:t>개 핵심 블록</a:t>
            </a:r>
            <a:r>
              <a:rPr lang="en-US" altLang="ko-KR" sz="900" dirty="0">
                <a:latin typeface="+mj-ea"/>
                <a:ea typeface="+mj-ea"/>
              </a:rPr>
              <a:t>: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회사 비전</a:t>
            </a: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사업 분야</a:t>
            </a: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대표 제품</a:t>
            </a: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en-US" altLang="ko-KR" sz="900" dirty="0">
                <a:latin typeface="+mj-ea"/>
                <a:ea typeface="+mj-ea"/>
              </a:rPr>
              <a:t>ESG/</a:t>
            </a:r>
            <a:r>
              <a:rPr lang="ko-KR" altLang="en-US" sz="900" dirty="0" err="1">
                <a:latin typeface="+mj-ea"/>
                <a:ea typeface="+mj-ea"/>
              </a:rPr>
              <a:t>스마트팩토리</a:t>
            </a:r>
            <a:endParaRPr lang="ko-KR" altLang="en-US" sz="900" dirty="0">
              <a:latin typeface="+mj-ea"/>
              <a:ea typeface="+mj-ea"/>
            </a:endParaRP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비주얼 아이덴티티</a:t>
            </a: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컬러 팔레트</a:t>
            </a:r>
            <a:r>
              <a:rPr lang="en-US" altLang="ko-KR" sz="900" dirty="0">
                <a:latin typeface="+mj-ea"/>
                <a:ea typeface="+mj-ea"/>
              </a:rPr>
              <a:t>: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메인</a:t>
            </a:r>
            <a:r>
              <a:rPr lang="en-US" altLang="ko-KR" sz="900" dirty="0">
                <a:latin typeface="+mj-ea"/>
                <a:ea typeface="+mj-ea"/>
              </a:rPr>
              <a:t>: </a:t>
            </a:r>
            <a:r>
              <a:rPr lang="ko-KR" altLang="en-US" sz="900" dirty="0">
                <a:latin typeface="+mj-ea"/>
                <a:ea typeface="+mj-ea"/>
              </a:rPr>
              <a:t>블루</a:t>
            </a:r>
            <a:r>
              <a:rPr lang="en-US" altLang="ko-KR" sz="900" dirty="0">
                <a:latin typeface="+mj-ea"/>
                <a:ea typeface="+mj-ea"/>
              </a:rPr>
              <a:t>(</a:t>
            </a:r>
            <a:r>
              <a:rPr lang="ko-KR" altLang="en-US" sz="900" dirty="0">
                <a:latin typeface="+mj-ea"/>
                <a:ea typeface="+mj-ea"/>
              </a:rPr>
              <a:t>신뢰</a:t>
            </a:r>
            <a:r>
              <a:rPr lang="en-US" altLang="ko-KR" sz="900" dirty="0">
                <a:latin typeface="+mj-ea"/>
                <a:ea typeface="+mj-ea"/>
              </a:rPr>
              <a:t>), </a:t>
            </a:r>
            <a:r>
              <a:rPr lang="ko-KR" altLang="en-US" sz="900" dirty="0" err="1">
                <a:latin typeface="+mj-ea"/>
                <a:ea typeface="+mj-ea"/>
              </a:rPr>
              <a:t>메탈릭</a:t>
            </a:r>
            <a:r>
              <a:rPr lang="ko-KR" altLang="en-US" sz="900" dirty="0">
                <a:latin typeface="+mj-ea"/>
                <a:ea typeface="+mj-ea"/>
              </a:rPr>
              <a:t> 그레이</a:t>
            </a:r>
            <a:r>
              <a:rPr lang="en-US" altLang="ko-KR" sz="900" dirty="0">
                <a:latin typeface="+mj-ea"/>
                <a:ea typeface="+mj-ea"/>
              </a:rPr>
              <a:t>(</a:t>
            </a:r>
            <a:r>
              <a:rPr lang="ko-KR" altLang="en-US" sz="900" dirty="0">
                <a:latin typeface="+mj-ea"/>
                <a:ea typeface="+mj-ea"/>
              </a:rPr>
              <a:t>기술</a:t>
            </a:r>
            <a:r>
              <a:rPr lang="en-US" altLang="ko-KR" sz="900" dirty="0">
                <a:latin typeface="+mj-ea"/>
                <a:ea typeface="+mj-ea"/>
              </a:rPr>
              <a:t>), </a:t>
            </a:r>
            <a:r>
              <a:rPr lang="ko-KR" altLang="en-US" sz="900" dirty="0">
                <a:latin typeface="+mj-ea"/>
                <a:ea typeface="+mj-ea"/>
              </a:rPr>
              <a:t>화이트</a:t>
            </a:r>
            <a:r>
              <a:rPr lang="en-US" altLang="ko-KR" sz="900" dirty="0">
                <a:latin typeface="+mj-ea"/>
                <a:ea typeface="+mj-ea"/>
              </a:rPr>
              <a:t>(</a:t>
            </a:r>
            <a:r>
              <a:rPr lang="ko-KR" altLang="en-US" sz="900" dirty="0">
                <a:latin typeface="+mj-ea"/>
                <a:ea typeface="+mj-ea"/>
              </a:rPr>
              <a:t>깨끗함</a:t>
            </a:r>
            <a:r>
              <a:rPr lang="en-US" altLang="ko-KR" sz="900" dirty="0">
                <a:latin typeface="+mj-ea"/>
                <a:ea typeface="+mj-ea"/>
              </a:rPr>
              <a:t>)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포인트</a:t>
            </a:r>
            <a:r>
              <a:rPr lang="en-US" altLang="ko-KR" sz="900" dirty="0">
                <a:latin typeface="+mj-ea"/>
                <a:ea typeface="+mj-ea"/>
              </a:rPr>
              <a:t>: </a:t>
            </a:r>
            <a:r>
              <a:rPr lang="ko-KR" altLang="en-US" sz="900" dirty="0">
                <a:latin typeface="+mj-ea"/>
                <a:ea typeface="+mj-ea"/>
              </a:rPr>
              <a:t>레드</a:t>
            </a:r>
            <a:r>
              <a:rPr lang="en-US" altLang="ko-KR" sz="900" dirty="0">
                <a:latin typeface="+mj-ea"/>
                <a:ea typeface="+mj-ea"/>
              </a:rPr>
              <a:t>(</a:t>
            </a:r>
            <a:r>
              <a:rPr lang="ko-KR" altLang="en-US" sz="900" dirty="0">
                <a:latin typeface="+mj-ea"/>
                <a:ea typeface="+mj-ea"/>
              </a:rPr>
              <a:t>도전과 혁신 강조</a:t>
            </a:r>
            <a:r>
              <a:rPr lang="en-US" altLang="ko-KR" sz="900" dirty="0">
                <a:latin typeface="+mj-ea"/>
                <a:ea typeface="+mj-ea"/>
              </a:rPr>
              <a:t>)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ko-KR" altLang="en-US" sz="900" dirty="0" err="1">
                <a:latin typeface="+mj-ea"/>
                <a:ea typeface="+mj-ea"/>
              </a:rPr>
              <a:t>타이포그래피</a:t>
            </a:r>
            <a:r>
              <a:rPr lang="en-US" altLang="ko-KR" sz="900" dirty="0">
                <a:latin typeface="+mj-ea"/>
                <a:ea typeface="+mj-ea"/>
              </a:rPr>
              <a:t>: </a:t>
            </a:r>
            <a:r>
              <a:rPr lang="ko-KR" altLang="en-US" sz="900" dirty="0">
                <a:latin typeface="+mj-ea"/>
                <a:ea typeface="+mj-ea"/>
              </a:rPr>
              <a:t>산세리프체</a:t>
            </a:r>
            <a:r>
              <a:rPr lang="en-US" altLang="ko-KR" sz="900" dirty="0">
                <a:latin typeface="+mj-ea"/>
                <a:ea typeface="+mj-ea"/>
              </a:rPr>
              <a:t>(</a:t>
            </a:r>
            <a:r>
              <a:rPr lang="ko-KR" altLang="en-US" sz="900" dirty="0">
                <a:latin typeface="+mj-ea"/>
                <a:ea typeface="+mj-ea"/>
              </a:rPr>
              <a:t>현대적</a:t>
            </a:r>
            <a:r>
              <a:rPr lang="en-US" altLang="ko-KR" sz="900" dirty="0">
                <a:latin typeface="+mj-ea"/>
                <a:ea typeface="+mj-ea"/>
              </a:rPr>
              <a:t>, </a:t>
            </a:r>
            <a:r>
              <a:rPr lang="ko-KR" altLang="en-US" sz="900" dirty="0">
                <a:latin typeface="+mj-ea"/>
                <a:ea typeface="+mj-ea"/>
              </a:rPr>
              <a:t>글로벌 느낌</a:t>
            </a:r>
            <a:r>
              <a:rPr lang="en-US" altLang="ko-KR" sz="900" dirty="0">
                <a:latin typeface="+mj-ea"/>
                <a:ea typeface="+mj-ea"/>
              </a:rPr>
              <a:t>)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en-US" altLang="ko-KR" sz="900" dirty="0">
                <a:latin typeface="+mj-ea"/>
                <a:ea typeface="+mj-ea"/>
              </a:rPr>
              <a:t>UX/UI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반응형 웹 </a:t>
            </a:r>
            <a:r>
              <a:rPr lang="en-US" altLang="ko-KR" sz="900" dirty="0">
                <a:latin typeface="+mj-ea"/>
                <a:ea typeface="+mj-ea"/>
              </a:rPr>
              <a:t>(</a:t>
            </a:r>
            <a:r>
              <a:rPr lang="ko-KR" altLang="en-US" sz="900" dirty="0">
                <a:latin typeface="+mj-ea"/>
                <a:ea typeface="+mj-ea"/>
              </a:rPr>
              <a:t>모바일</a:t>
            </a:r>
            <a:r>
              <a:rPr lang="en-US" altLang="ko-KR" sz="900" dirty="0">
                <a:latin typeface="+mj-ea"/>
                <a:ea typeface="+mj-ea"/>
              </a:rPr>
              <a:t>/PC </a:t>
            </a:r>
            <a:r>
              <a:rPr lang="ko-KR" altLang="en-US" sz="900" dirty="0">
                <a:latin typeface="+mj-ea"/>
                <a:ea typeface="+mj-ea"/>
              </a:rPr>
              <a:t>최적화</a:t>
            </a:r>
            <a:r>
              <a:rPr lang="en-US" altLang="ko-KR" sz="900" dirty="0">
                <a:latin typeface="+mj-ea"/>
                <a:ea typeface="+mj-ea"/>
              </a:rPr>
              <a:t>)</a:t>
            </a:r>
          </a:p>
          <a:p>
            <a:endParaRPr lang="en-US" altLang="ko-KR" sz="900" dirty="0">
              <a:latin typeface="+mj-ea"/>
              <a:ea typeface="+mj-ea"/>
            </a:endParaRPr>
          </a:p>
          <a:p>
            <a:r>
              <a:rPr lang="ko-KR" altLang="en-US" sz="900" dirty="0">
                <a:latin typeface="+mj-ea"/>
                <a:ea typeface="+mj-ea"/>
              </a:rPr>
              <a:t>제품과 설비 이미지는 슬라이드 갤러리 및 동영상 클립 활용</a:t>
            </a:r>
          </a:p>
          <a:p>
            <a:endParaRPr lang="ko-KR" altLang="en-US" sz="900" dirty="0">
              <a:latin typeface="+mj-ea"/>
              <a:ea typeface="+mj-ea"/>
            </a:endParaRPr>
          </a:p>
          <a:p>
            <a:r>
              <a:rPr lang="en-US" altLang="ko-KR" sz="900" dirty="0">
                <a:latin typeface="+mj-ea"/>
                <a:ea typeface="+mj-ea"/>
              </a:rPr>
              <a:t>E-Catalog, YouTube </a:t>
            </a:r>
            <a:r>
              <a:rPr lang="ko-KR" altLang="en-US" sz="900" dirty="0">
                <a:latin typeface="+mj-ea"/>
                <a:ea typeface="+mj-ea"/>
              </a:rPr>
              <a:t>링크를 </a:t>
            </a:r>
            <a:r>
              <a:rPr lang="ko-KR" altLang="en-US" sz="900" dirty="0" err="1">
                <a:latin typeface="+mj-ea"/>
                <a:ea typeface="+mj-ea"/>
              </a:rPr>
              <a:t>메인에</a:t>
            </a:r>
            <a:r>
              <a:rPr lang="ko-KR" altLang="en-US" sz="900" dirty="0">
                <a:latin typeface="+mj-ea"/>
                <a:ea typeface="+mj-ea"/>
              </a:rPr>
              <a:t> 배치하여 글로벌 고객 접근성을 강화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A8E45B-0C4B-5B4C-479D-69E0FA5EDBF5}"/>
              </a:ext>
            </a:extLst>
          </p:cNvPr>
          <p:cNvSpPr txBox="1"/>
          <p:nvPr/>
        </p:nvSpPr>
        <p:spPr>
          <a:xfrm>
            <a:off x="323950" y="956731"/>
            <a:ext cx="1548501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1800" b="1">
                <a:latin typeface="+mj-ea"/>
                <a:ea typeface="+mj-ea"/>
              </a:rPr>
              <a:t>메인 구성 내역</a:t>
            </a:r>
            <a:endParaRPr lang="ko-KR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54149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AC43F1-5F6B-3010-39D5-D5C7F5829DC8}"/>
              </a:ext>
            </a:extLst>
          </p:cNvPr>
          <p:cNvSpPr txBox="1"/>
          <p:nvPr/>
        </p:nvSpPr>
        <p:spPr>
          <a:xfrm>
            <a:off x="323950" y="1559712"/>
            <a:ext cx="3892091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  <a:hlinkClick r:id="rId2"/>
              </a:rPr>
              <a:t>https://chatgpt.com/canvas/shared/68c128a202e881918e0a1cbaa27d639b</a:t>
            </a:r>
            <a:endParaRPr lang="en-US" altLang="ko-KR" sz="9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  <a:p>
            <a:pPr algn="ctr"/>
            <a:endParaRPr lang="ko-KR" altLang="en-US" sz="9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DC27D91-5809-6502-97C2-D4202523CCA4}"/>
              </a:ext>
            </a:extLst>
          </p:cNvPr>
          <p:cNvGrpSpPr/>
          <p:nvPr/>
        </p:nvGrpSpPr>
        <p:grpSpPr>
          <a:xfrm>
            <a:off x="5205421" y="61317"/>
            <a:ext cx="3398828" cy="5472608"/>
            <a:chOff x="4716438" y="637381"/>
            <a:chExt cx="3398828" cy="5472608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97A40990-6391-B8FD-08FA-5FEF653F79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16438" y="637381"/>
              <a:ext cx="3326820" cy="1494325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56A47C6-BE77-3753-6311-F07E5C6648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16438" y="2131706"/>
              <a:ext cx="3326820" cy="1249845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C0B49FCF-62C3-BAA4-1EAA-C7DD1C74B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16438" y="3517701"/>
              <a:ext cx="3326820" cy="1304099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B27E27C6-DE54-3D1D-0CD5-530240FC7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88446" y="4836785"/>
              <a:ext cx="3326820" cy="1273204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507AD73-763B-A09E-C88E-16E80F9A6E58}"/>
              </a:ext>
            </a:extLst>
          </p:cNvPr>
          <p:cNvSpPr txBox="1"/>
          <p:nvPr/>
        </p:nvSpPr>
        <p:spPr>
          <a:xfrm>
            <a:off x="323950" y="956731"/>
            <a:ext cx="1548501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1800" b="1" dirty="0">
                <a:latin typeface="+mj-ea"/>
                <a:ea typeface="+mj-ea"/>
              </a:rPr>
              <a:t>메인 구성 내역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898C24-49DA-4ACB-F465-AC8452E7C24C}"/>
              </a:ext>
            </a:extLst>
          </p:cNvPr>
          <p:cNvSpPr txBox="1"/>
          <p:nvPr/>
        </p:nvSpPr>
        <p:spPr>
          <a:xfrm>
            <a:off x="323950" y="1339817"/>
            <a:ext cx="1078821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ko-KR" altLang="en-US" sz="900" err="1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메인프로토타입</a:t>
            </a: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링크</a:t>
            </a:r>
          </a:p>
        </p:txBody>
      </p:sp>
    </p:spTree>
    <p:extLst>
      <p:ext uri="{BB962C8B-B14F-4D97-AF65-F5344CB8AC3E}">
        <p14:creationId xmlns:p14="http://schemas.microsoft.com/office/powerpoint/2010/main" val="2240509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bg1">
              <a:lumMod val="7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ctr">
          <a:defRPr sz="900" dirty="0" smtClean="0">
            <a:solidFill>
              <a:schemeClr val="bg1">
                <a:lumMod val="50000"/>
              </a:schemeClr>
            </a:solidFill>
            <a:latin typeface="+mj-ea"/>
            <a:ea typeface="+mj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18778</TotalTime>
  <Words>732</Words>
  <Application>Microsoft Office PowerPoint</Application>
  <PresentationFormat>사용자 지정</PresentationFormat>
  <Paragraphs>143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Arial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mxweb</cp:lastModifiedBy>
  <cp:revision>806</cp:revision>
  <cp:lastPrinted>2022-02-09T08:29:14Z</cp:lastPrinted>
  <dcterms:created xsi:type="dcterms:W3CDTF">2019-07-05T05:31:02Z</dcterms:created>
  <dcterms:modified xsi:type="dcterms:W3CDTF">2025-09-17T05:42:43Z</dcterms:modified>
</cp:coreProperties>
</file>